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1" r:id="rId5"/>
    <p:sldId id="272" r:id="rId6"/>
    <p:sldId id="257" r:id="rId7"/>
    <p:sldId id="273" r:id="rId8"/>
    <p:sldId id="258" r:id="rId9"/>
    <p:sldId id="260" r:id="rId10"/>
    <p:sldId id="261" r:id="rId11"/>
    <p:sldId id="262" r:id="rId12"/>
    <p:sldId id="259" r:id="rId13"/>
    <p:sldId id="263" r:id="rId14"/>
    <p:sldId id="264" r:id="rId15"/>
    <p:sldId id="267" r:id="rId16"/>
    <p:sldId id="266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5A079-7FB7-47FE-8147-2D3E91738ACB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7AC30-8DC6-47D4-A6CF-794C6508B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77AC30-8DC6-47D4-A6CF-794C6508B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7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4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5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6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9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E582-13C0-4DDE-8DB2-8F606B1A074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AB35-CE4E-4808-9325-0ED53A338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38554"/>
            <a:ext cx="8974015" cy="28634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</a:t>
            </a:r>
            <a:r>
              <a:rPr lang="en-US" b="1" dirty="0" smtClean="0"/>
              <a:t>Design and Architecture (SE:2002)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79906"/>
            <a:ext cx="9144000" cy="24442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Course</a:t>
            </a:r>
            <a:r>
              <a:rPr lang="en-US" sz="2800" dirty="0" smtClean="0"/>
              <a:t> </a:t>
            </a:r>
            <a:r>
              <a:rPr lang="en-US" dirty="0"/>
              <a:t>Instructor</a:t>
            </a:r>
            <a:r>
              <a:rPr lang="en-US" sz="2800" dirty="0" smtClean="0"/>
              <a:t>: </a:t>
            </a:r>
            <a:r>
              <a:rPr lang="en-US" dirty="0"/>
              <a:t>Romasha Khurshid</a:t>
            </a:r>
          </a:p>
          <a:p>
            <a:r>
              <a:rPr lang="en-US" dirty="0"/>
              <a:t>Email Address: Romasha.Khurshid@nu.edu.pk</a:t>
            </a:r>
            <a:endParaRPr lang="en-US" sz="2800" dirty="0" smtClean="0"/>
          </a:p>
          <a:p>
            <a:endParaRPr lang="en-US" b="1" dirty="0" smtClean="0"/>
          </a:p>
          <a:p>
            <a:r>
              <a:rPr lang="en-US" b="1" dirty="0" smtClean="0"/>
              <a:t>Reference Book</a:t>
            </a:r>
            <a:r>
              <a:rPr lang="en-US" dirty="0" smtClean="0"/>
              <a:t>: Applying UML and Patterns (An introduction to Object-Oriented Analysis and Design And Iterative Development) </a:t>
            </a:r>
          </a:p>
          <a:p>
            <a:r>
              <a:rPr lang="en-US" dirty="0" smtClean="0"/>
              <a:t>BY Craig </a:t>
            </a:r>
            <a:r>
              <a:rPr lang="en-US" dirty="0" err="1" smtClean="0"/>
              <a:t>Larman</a:t>
            </a:r>
            <a:endParaRPr lang="en-US" dirty="0" smtClean="0"/>
          </a:p>
          <a:p>
            <a:r>
              <a:rPr lang="en-US" dirty="0" smtClean="0"/>
              <a:t>Third Edition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 </a:t>
            </a:r>
            <a:endParaRPr lang="en-US" dirty="0"/>
          </a:p>
        </p:txBody>
      </p:sp>
      <p:pic>
        <p:nvPicPr>
          <p:cNvPr id="4" name="Picture 2" descr="Rational Unified Process / RUP - software development method | toolsher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7"/>
          <a:stretch/>
        </p:blipFill>
        <p:spPr bwMode="auto">
          <a:xfrm>
            <a:off x="6128239" y="2479431"/>
            <a:ext cx="4778214" cy="35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199" y="1623653"/>
            <a:ext cx="329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Construction: (Release)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936631"/>
            <a:ext cx="420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4" descr="👆 Backhand Index Pointing Up Emoji — Meaning, Copy &amp; Pas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55" y="5453306"/>
            <a:ext cx="369277" cy="3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2628900"/>
            <a:ext cx="420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Largest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Software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Iterative and incremental </a:t>
            </a:r>
          </a:p>
        </p:txBody>
      </p:sp>
    </p:spTree>
    <p:extLst>
      <p:ext uri="{BB962C8B-B14F-4D97-AF65-F5344CB8AC3E}">
        <p14:creationId xmlns:p14="http://schemas.microsoft.com/office/powerpoint/2010/main" val="7528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 </a:t>
            </a:r>
            <a:endParaRPr lang="en-US" dirty="0"/>
          </a:p>
        </p:txBody>
      </p:sp>
      <p:pic>
        <p:nvPicPr>
          <p:cNvPr id="4" name="Picture 2" descr="Rational Unified Process / RUP - software development method | toolsher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8"/>
          <a:stretch/>
        </p:blipFill>
        <p:spPr bwMode="auto">
          <a:xfrm>
            <a:off x="6128239" y="2505807"/>
            <a:ext cx="4778214" cy="353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623653"/>
            <a:ext cx="482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Transition: (Final Production Release)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936631"/>
            <a:ext cx="420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4" descr="👆 Backhand Index Pointing Up Emoji — Meaning, Copy &amp; Pas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816" y="5523645"/>
            <a:ext cx="369277" cy="3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3046" y="2356338"/>
            <a:ext cx="393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Stakeholder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It is a framework</a:t>
            </a:r>
          </a:p>
          <a:p>
            <a:r>
              <a:rPr lang="en-US" sz="1800" dirty="0" smtClean="0"/>
              <a:t>Architecture Centric</a:t>
            </a:r>
          </a:p>
          <a:p>
            <a:r>
              <a:rPr lang="en-US" sz="1800" dirty="0" smtClean="0"/>
              <a:t>User centric</a:t>
            </a:r>
          </a:p>
          <a:p>
            <a:r>
              <a:rPr lang="en-US" sz="1800" dirty="0" smtClean="0"/>
              <a:t>Focus on risk mitigation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792" y="1508125"/>
            <a:ext cx="5755665" cy="3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or Adaptive?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246" y="2584938"/>
            <a:ext cx="5556739" cy="2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Pros:</a:t>
            </a:r>
          </a:p>
          <a:p>
            <a:r>
              <a:rPr lang="en-US" sz="1400" dirty="0" smtClean="0"/>
              <a:t>Adaptive Process</a:t>
            </a:r>
          </a:p>
          <a:p>
            <a:r>
              <a:rPr lang="en-US" sz="1400" dirty="0" smtClean="0"/>
              <a:t>Risk mitigation</a:t>
            </a:r>
          </a:p>
          <a:p>
            <a:r>
              <a:rPr lang="en-US" sz="1400" dirty="0" smtClean="0"/>
              <a:t>Quality</a:t>
            </a:r>
          </a:p>
          <a:p>
            <a:r>
              <a:rPr lang="en-US" sz="1400" dirty="0" smtClean="0"/>
              <a:t>Flexible incorporate with other models.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Cons:</a:t>
            </a:r>
          </a:p>
          <a:p>
            <a:r>
              <a:rPr lang="en-US" sz="1400" dirty="0" smtClean="0"/>
              <a:t>Complex framework</a:t>
            </a:r>
          </a:p>
          <a:p>
            <a:r>
              <a:rPr lang="en-US" sz="1400" dirty="0" smtClean="0"/>
              <a:t>Overheads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Use:</a:t>
            </a:r>
          </a:p>
          <a:p>
            <a:r>
              <a:rPr lang="en-US" sz="1400" dirty="0" smtClean="0"/>
              <a:t>For riskier projects</a:t>
            </a:r>
          </a:p>
          <a:p>
            <a:r>
              <a:rPr lang="en-US" sz="1400" dirty="0" smtClean="0"/>
              <a:t>Requirements not known in early stages</a:t>
            </a:r>
          </a:p>
          <a:p>
            <a:r>
              <a:rPr lang="en-US" sz="1400" dirty="0" smtClean="0"/>
              <a:t>Deliver value first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2" descr="Pros and Cons of a Walk-in Tub | Retirement Living | 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962" y="365125"/>
            <a:ext cx="1843212" cy="11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Artifacts: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Business Modeling</a:t>
            </a:r>
            <a:r>
              <a:rPr lang="en-US" sz="1800" dirty="0" smtClean="0"/>
              <a:t>: the domain model artifact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b="1" dirty="0" smtClean="0"/>
              <a:t>Requirements</a:t>
            </a:r>
            <a:r>
              <a:rPr lang="en-US" sz="1800" dirty="0" smtClean="0"/>
              <a:t>: The Use-Case model artifact</a:t>
            </a:r>
          </a:p>
          <a:p>
            <a:endParaRPr lang="en-US" sz="1800" dirty="0" smtClean="0"/>
          </a:p>
          <a:p>
            <a:r>
              <a:rPr lang="en-US" sz="1800" b="1" dirty="0" smtClean="0"/>
              <a:t>Design</a:t>
            </a:r>
            <a:r>
              <a:rPr lang="en-US" sz="1800" dirty="0" smtClean="0"/>
              <a:t>: The design model artifact</a:t>
            </a:r>
          </a:p>
        </p:txBody>
      </p:sp>
    </p:spTree>
    <p:extLst>
      <p:ext uri="{BB962C8B-B14F-4D97-AF65-F5344CB8AC3E}">
        <p14:creationId xmlns:p14="http://schemas.microsoft.com/office/powerpoint/2010/main" val="20941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 unified Process</a:t>
            </a:r>
            <a:r>
              <a:rPr lang="en-US" dirty="0" smtClean="0">
                <a:sym typeface="Wingdings" panose="05000000000000000000" pitchFamily="2" charset="2"/>
              </a:rPr>
              <a:t>: (RUP)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803" y="2053797"/>
            <a:ext cx="7189250" cy="3318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823" y="2224454"/>
            <a:ext cx="353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Popular Variant of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RUP was evolved into AUP by Scott ambler.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phases, 9 key disciplines.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0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Development Models: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668" y="1570648"/>
            <a:ext cx="9141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Mindset: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479" y="2433638"/>
            <a:ext cx="9504488" cy="3785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6963" y="1582615"/>
            <a:ext cx="6286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And agile was born … 2001 </a:t>
            </a:r>
          </a:p>
        </p:txBody>
      </p:sp>
    </p:spTree>
    <p:extLst>
      <p:ext uri="{BB962C8B-B14F-4D97-AF65-F5344CB8AC3E}">
        <p14:creationId xmlns:p14="http://schemas.microsoft.com/office/powerpoint/2010/main" val="93981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Manifesto: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are uncovering better ways of developing software by doing it and helping others do it. Through this work we have come to value: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 and interactions </a:t>
            </a:r>
            <a:r>
              <a:rPr lang="en-US" b="1" u="sng" dirty="0"/>
              <a:t>over</a:t>
            </a:r>
            <a:r>
              <a:rPr lang="en-US" u="sng" dirty="0"/>
              <a:t> </a:t>
            </a:r>
            <a:r>
              <a:rPr lang="en-US" dirty="0"/>
              <a:t>processes and tools </a:t>
            </a:r>
          </a:p>
          <a:p>
            <a:r>
              <a:rPr lang="en-US" dirty="0"/>
              <a:t>Working software </a:t>
            </a:r>
            <a:r>
              <a:rPr lang="en-US" b="1" u="sng" dirty="0"/>
              <a:t>over</a:t>
            </a:r>
            <a:r>
              <a:rPr lang="en-US" dirty="0"/>
              <a:t> comprehensive documentation </a:t>
            </a:r>
          </a:p>
          <a:p>
            <a:r>
              <a:rPr lang="en-US" dirty="0"/>
              <a:t>Customer collaboration </a:t>
            </a:r>
            <a:r>
              <a:rPr lang="en-US" b="1" u="sng" dirty="0"/>
              <a:t>over</a:t>
            </a:r>
            <a:r>
              <a:rPr lang="en-US" dirty="0"/>
              <a:t> contract negotiation </a:t>
            </a:r>
          </a:p>
          <a:p>
            <a:r>
              <a:rPr lang="en-US" dirty="0"/>
              <a:t>Responding to change </a:t>
            </a:r>
            <a:r>
              <a:rPr lang="en-US" b="1" u="sng" dirty="0"/>
              <a:t>over</a:t>
            </a:r>
            <a:r>
              <a:rPr lang="en-US" dirty="0"/>
              <a:t> following a plan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/>
              <a:t>“That </a:t>
            </a:r>
            <a:r>
              <a:rPr lang="en-US" sz="2400" dirty="0"/>
              <a:t>is, while there is value in the items on the right, we value the items on the left more.”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5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910249"/>
            <a:ext cx="10515600" cy="1325563"/>
          </a:xfrm>
        </p:spPr>
        <p:txBody>
          <a:bodyPr/>
          <a:lstStyle/>
          <a:p>
            <a:r>
              <a:rPr lang="en-US" dirty="0" smtClean="0"/>
              <a:t>What is Agile?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" b="32641"/>
          <a:stretch/>
        </p:blipFill>
        <p:spPr>
          <a:xfrm>
            <a:off x="0" y="3275225"/>
            <a:ext cx="8713177" cy="2922221"/>
          </a:xfrm>
          <a:prstGeom prst="rect">
            <a:avLst/>
          </a:prstGeom>
        </p:spPr>
      </p:pic>
      <p:pic>
        <p:nvPicPr>
          <p:cNvPr id="6" name="Picture 2" descr="Agile Software Development Lifecycle Phases Expla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31" y="565745"/>
            <a:ext cx="3631223" cy="270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454" y="3534508"/>
            <a:ext cx="2356338" cy="12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</a:t>
            </a:r>
            <a:endParaRPr lang="en-US" dirty="0"/>
          </a:p>
        </p:txBody>
      </p:sp>
      <p:pic>
        <p:nvPicPr>
          <p:cNvPr id="1026" name="Picture 2" descr="Rational Unified Process / RUP - software development method | toolshe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8"/>
          <a:stretch/>
        </p:blipFill>
        <p:spPr bwMode="auto">
          <a:xfrm>
            <a:off x="4299438" y="1846385"/>
            <a:ext cx="7403122" cy="37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EPS Material Free Download | pointed fi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939" y="2066620"/>
            <a:ext cx="1061711" cy="115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930798" y="1466793"/>
            <a:ext cx="1547553" cy="1078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is an iterative approach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61" y="3324129"/>
            <a:ext cx="3433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 encourages risk-driven and client-driven iterative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Phases and disciplines.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Development Case: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716" y="1690688"/>
            <a:ext cx="7498080" cy="48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 </a:t>
            </a:r>
            <a:endParaRPr lang="en-US" dirty="0"/>
          </a:p>
        </p:txBody>
      </p:sp>
      <p:pic>
        <p:nvPicPr>
          <p:cNvPr id="4" name="Picture 2" descr="Rational Unified Process / RUP - software development method | toolsher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01"/>
          <a:stretch/>
        </p:blipFill>
        <p:spPr bwMode="auto">
          <a:xfrm>
            <a:off x="6128239" y="2514599"/>
            <a:ext cx="4778214" cy="352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623653"/>
            <a:ext cx="154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Inception:</a:t>
            </a:r>
            <a:endParaRPr lang="en-US" sz="2400" u="sng" dirty="0"/>
          </a:p>
        </p:txBody>
      </p:sp>
      <p:pic>
        <p:nvPicPr>
          <p:cNvPr id="2050" name="Picture 2" descr="Starting Point — HOPE CHUR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83" y="1623653"/>
            <a:ext cx="1488587" cy="9928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8887" y="3119511"/>
            <a:ext cx="54448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the vision and business case for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Feasible?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Buy or build?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Rough estimates of cost and time?</a:t>
            </a:r>
          </a:p>
          <a:p>
            <a:endParaRPr lang="en-US" dirty="0"/>
          </a:p>
          <a:p>
            <a:pPr lvl="1"/>
            <a:r>
              <a:rPr lang="en-US" u="sng" dirty="0" smtClean="0"/>
              <a:t>Artifacts:</a:t>
            </a:r>
          </a:p>
          <a:p>
            <a:r>
              <a:rPr lang="en-US" u="sng" dirty="0"/>
              <a:t> </a:t>
            </a:r>
            <a:endParaRPr lang="en-US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 Case or Vision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High-level Use-Case diagram</a:t>
            </a:r>
          </a:p>
          <a:p>
            <a:pPr lvl="1"/>
            <a:endParaRPr lang="en-US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👆 Backhand Index Pointing Up Emoji — Meaning, Copy &amp; Pas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3" y="5409345"/>
            <a:ext cx="369277" cy="3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8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Process: </a:t>
            </a:r>
            <a:endParaRPr lang="en-US" dirty="0"/>
          </a:p>
        </p:txBody>
      </p:sp>
      <p:pic>
        <p:nvPicPr>
          <p:cNvPr id="4" name="Picture 2" descr="Rational Unified Process / RUP - software development method | toolsher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79"/>
          <a:stretch/>
        </p:blipFill>
        <p:spPr bwMode="auto">
          <a:xfrm>
            <a:off x="6128238" y="2497015"/>
            <a:ext cx="52255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623653"/>
            <a:ext cx="169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Elaboration:</a:t>
            </a:r>
            <a:endParaRPr lang="en-US" sz="2400" u="sng" dirty="0"/>
          </a:p>
        </p:txBody>
      </p:sp>
      <p:pic>
        <p:nvPicPr>
          <p:cNvPr id="8" name="Picture 4" descr="👆 Backhand Index Pointing Up Emoji — Meaning, Copy &amp; Pas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08" y="5470891"/>
            <a:ext cx="369277" cy="3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0823" y="2435469"/>
            <a:ext cx="4958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Requirements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Establish Executable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Figure out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u="sng" dirty="0" smtClean="0"/>
              <a:t>Artifacts:</a:t>
            </a:r>
          </a:p>
          <a:p>
            <a:pPr lvl="1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Domain </a:t>
            </a:r>
            <a:r>
              <a:rPr lang="en-US" dirty="0" smtClean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Descriptive Use-Cases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353</Words>
  <Application>Microsoft Office PowerPoint</Application>
  <PresentationFormat>Widescreen</PresentationFormat>
  <Paragraphs>89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Software Design and Architecture (SE:2002)  </vt:lpstr>
      <vt:lpstr>Software Development Models:</vt:lpstr>
      <vt:lpstr>Agile Mindset:</vt:lpstr>
      <vt:lpstr>Agile Manifesto:</vt:lpstr>
      <vt:lpstr>What is Agile?</vt:lpstr>
      <vt:lpstr>Unified Process:</vt:lpstr>
      <vt:lpstr>Development Case:</vt:lpstr>
      <vt:lpstr>Unified Process: </vt:lpstr>
      <vt:lpstr>Unified Process: </vt:lpstr>
      <vt:lpstr>Unified Process: </vt:lpstr>
      <vt:lpstr>Unified Process: </vt:lpstr>
      <vt:lpstr>Characteristics:</vt:lpstr>
      <vt:lpstr>Predictive or Adaptive?</vt:lpstr>
      <vt:lpstr>Unified Process:</vt:lpstr>
      <vt:lpstr>UP Artifacts:</vt:lpstr>
      <vt:lpstr>Rational unified Process: (RUP)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Analysis and Design (CS:324)</dc:title>
  <dc:creator>Miss. Romasha Khurshid</dc:creator>
  <cp:lastModifiedBy>Romasha Khurshid</cp:lastModifiedBy>
  <cp:revision>100</cp:revision>
  <dcterms:created xsi:type="dcterms:W3CDTF">2020-09-04T05:19:32Z</dcterms:created>
  <dcterms:modified xsi:type="dcterms:W3CDTF">2022-02-15T08:04:36Z</dcterms:modified>
</cp:coreProperties>
</file>